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0000FF"/>
    <a:srgbClr val="00FFFF"/>
    <a:srgbClr val="00FF00"/>
    <a:srgbClr val="66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E6E2-7774-43F0-A890-88592B507EF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E58D-B902-46BF-86E8-63EEF97CF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877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E6E2-7774-43F0-A890-88592B507EF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E58D-B902-46BF-86E8-63EEF97CF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703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E6E2-7774-43F0-A890-88592B507EF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E58D-B902-46BF-86E8-63EEF97CF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04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E6E2-7774-43F0-A890-88592B507EF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E58D-B902-46BF-86E8-63EEF97CF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28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E6E2-7774-43F0-A890-88592B507EF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E58D-B902-46BF-86E8-63EEF97CF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569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E6E2-7774-43F0-A890-88592B507EF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E58D-B902-46BF-86E8-63EEF97CF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57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E6E2-7774-43F0-A890-88592B507EF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E58D-B902-46BF-86E8-63EEF97CF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26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E6E2-7774-43F0-A890-88592B507EF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E58D-B902-46BF-86E8-63EEF97CF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20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E6E2-7774-43F0-A890-88592B507EF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E58D-B902-46BF-86E8-63EEF97CF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15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E6E2-7774-43F0-A890-88592B507EF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E58D-B902-46BF-86E8-63EEF97CF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63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E6E2-7774-43F0-A890-88592B507EF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E58D-B902-46BF-86E8-63EEF97CF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FE6E2-7774-43F0-A890-88592B507EF5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1E58D-B902-46BF-86E8-63EEF97CF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5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avwebclass.com/FA12/jsmith/wall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99"/>
                </a:solidFill>
                <a:latin typeface="Book Antiqua" pitchFamily="18" charset="0"/>
              </a:rPr>
              <a:t>Глобальный, региональный </a:t>
            </a:r>
            <a:br>
              <a:rPr lang="ru-RU" dirty="0" smtClean="0">
                <a:solidFill>
                  <a:srgbClr val="990099"/>
                </a:solidFill>
                <a:latin typeface="Book Antiqua" pitchFamily="18" charset="0"/>
              </a:rPr>
            </a:br>
            <a:r>
              <a:rPr lang="ru-RU" dirty="0" smtClean="0">
                <a:solidFill>
                  <a:srgbClr val="990099"/>
                </a:solidFill>
                <a:latin typeface="Book Antiqua" pitchFamily="18" charset="0"/>
              </a:rPr>
              <a:t>и локальный уровни </a:t>
            </a:r>
            <a:r>
              <a:rPr lang="ru-RU" dirty="0" err="1" smtClean="0">
                <a:solidFill>
                  <a:srgbClr val="990099"/>
                </a:solidFill>
                <a:latin typeface="Book Antiqua" pitchFamily="18" charset="0"/>
              </a:rPr>
              <a:t>геоинформации</a:t>
            </a:r>
            <a:endParaRPr lang="ru-RU" dirty="0">
              <a:solidFill>
                <a:srgbClr val="990099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02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сточники географической информации. Карты и атласы. Справочники. Ресурсы Интернет. Космические и аэрофотоснимки. Географические книги и журналы (научно-популярные и научные). Документальные фильмы о природе и населении. Туристические карты, схемы и справочники. Справки о текущих проблемах в стране (телевидение, радио, газеты). Фотоальбомы. Прогнозы погоды. Рассказы очевидцев событий и путешествеников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588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aniactive.com/roundcorners/round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1196752"/>
            <a:ext cx="66247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FFFF"/>
                </a:solidFill>
                <a:latin typeface="Book Antiqua" pitchFamily="18" charset="0"/>
              </a:rPr>
              <a:t>По размерам охватываемых территорий </a:t>
            </a:r>
            <a:r>
              <a:rPr lang="ru-RU" sz="2000" dirty="0" err="1" smtClean="0">
                <a:solidFill>
                  <a:srgbClr val="00FFFF"/>
                </a:solidFill>
                <a:latin typeface="Book Antiqua" pitchFamily="18" charset="0"/>
              </a:rPr>
              <a:t>геоинформация</a:t>
            </a:r>
            <a:r>
              <a:rPr lang="ru-RU" sz="2000" dirty="0" smtClean="0">
                <a:solidFill>
                  <a:srgbClr val="00FFFF"/>
                </a:solidFill>
                <a:latin typeface="Book Antiqua" pitchFamily="18" charset="0"/>
              </a:rPr>
              <a:t> делится </a:t>
            </a:r>
            <a:r>
              <a:rPr lang="ru-RU" sz="2000" dirty="0">
                <a:solidFill>
                  <a:srgbClr val="00FFFF"/>
                </a:solidFill>
                <a:latin typeface="Book Antiqua" pitchFamily="18" charset="0"/>
              </a:rPr>
              <a:t>на </a:t>
            </a:r>
            <a:endParaRPr lang="ru-RU" sz="2000" dirty="0" smtClean="0">
              <a:solidFill>
                <a:srgbClr val="00FFFF"/>
              </a:solidFill>
              <a:latin typeface="Book Antiqua" pitchFamily="18" charset="0"/>
            </a:endParaRPr>
          </a:p>
          <a:p>
            <a:pPr algn="ctr"/>
            <a:endParaRPr lang="ru-RU" sz="2000" dirty="0" smtClean="0">
              <a:latin typeface="Book Antiqua" pitchFamily="18" charset="0"/>
            </a:endParaRPr>
          </a:p>
          <a:p>
            <a:pPr algn="ctr"/>
            <a:r>
              <a:rPr lang="ru-RU" sz="2000" dirty="0" smtClean="0">
                <a:solidFill>
                  <a:srgbClr val="00FF00"/>
                </a:solidFill>
                <a:latin typeface="Book Antiqua" pitchFamily="18" charset="0"/>
              </a:rPr>
              <a:t>глобальную</a:t>
            </a:r>
            <a:r>
              <a:rPr lang="ru-RU" sz="2000" dirty="0">
                <a:solidFill>
                  <a:srgbClr val="00FF00"/>
                </a:solidFill>
                <a:latin typeface="Book Antiqua" pitchFamily="18" charset="0"/>
              </a:rPr>
              <a:t>, региональную и локальную. </a:t>
            </a:r>
            <a:endParaRPr lang="ru-RU" sz="2000" dirty="0" smtClean="0">
              <a:solidFill>
                <a:srgbClr val="00FF00"/>
              </a:solidFill>
              <a:latin typeface="Book Antiqua" pitchFamily="18" charset="0"/>
            </a:endParaRPr>
          </a:p>
          <a:p>
            <a:pPr algn="ctr"/>
            <a:endParaRPr lang="ru-RU" sz="2000" dirty="0">
              <a:latin typeface="Book Antiqua" pitchFamily="18" charset="0"/>
            </a:endParaRPr>
          </a:p>
          <a:p>
            <a:pPr algn="ctr"/>
            <a:r>
              <a:rPr lang="ru-RU" sz="2000" dirty="0" smtClean="0">
                <a:solidFill>
                  <a:srgbClr val="FFFF00"/>
                </a:solidFill>
                <a:latin typeface="Book Antiqua" pitchFamily="18" charset="0"/>
              </a:rPr>
              <a:t>Она </a:t>
            </a:r>
            <a:r>
              <a:rPr lang="ru-RU" sz="2000" dirty="0">
                <a:solidFill>
                  <a:srgbClr val="FFFF00"/>
                </a:solidFill>
                <a:latin typeface="Book Antiqua" pitchFamily="18" charset="0"/>
              </a:rPr>
              <a:t>используются для составления географических карт, кадастров природных ресурсов, инженерных изысканий и проектирования, формирования управленческих решений, их также различают по отдельным объектам и направлениям исследований: географические, экологические, земельные, имущественные, лесопользования, </a:t>
            </a:r>
            <a:r>
              <a:rPr lang="ru-RU" sz="2000" dirty="0" err="1" smtClean="0">
                <a:solidFill>
                  <a:srgbClr val="FFFF00"/>
                </a:solidFill>
                <a:latin typeface="Book Antiqua" pitchFamily="18" charset="0"/>
              </a:rPr>
              <a:t>водоресурсные</a:t>
            </a:r>
            <a:r>
              <a:rPr lang="ru-RU" sz="2000" dirty="0">
                <a:solidFill>
                  <a:srgbClr val="FFFF00"/>
                </a:solidFill>
                <a:latin typeface="Book Antiqua" pitchFamily="18" charset="0"/>
              </a:rPr>
              <a:t>, рекреационные, туризма и </a:t>
            </a:r>
            <a:r>
              <a:rPr lang="ru-RU" sz="2000" dirty="0" smtClean="0">
                <a:solidFill>
                  <a:srgbClr val="FFFF00"/>
                </a:solidFill>
                <a:latin typeface="Book Antiqua" pitchFamily="18" charset="0"/>
              </a:rPr>
              <a:t>др.</a:t>
            </a:r>
            <a:endParaRPr lang="ru-RU" sz="2000" dirty="0">
              <a:solidFill>
                <a:srgbClr val="FFFF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44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ropowerpoint.ru/wp-content/uploads/2013/04/NewDomPrint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20" y="0"/>
            <a:ext cx="91508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1351500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800000"/>
                </a:solidFill>
                <a:latin typeface="Book Antiqua" pitchFamily="18" charset="0"/>
              </a:rPr>
              <a:t>Базы данных </a:t>
            </a:r>
            <a:r>
              <a:rPr lang="ru-RU" sz="2400" dirty="0" err="1" smtClean="0">
                <a:solidFill>
                  <a:srgbClr val="800000"/>
                </a:solidFill>
                <a:latin typeface="Book Antiqua" pitchFamily="18" charset="0"/>
              </a:rPr>
              <a:t>геоинформации</a:t>
            </a:r>
            <a:r>
              <a:rPr lang="ru-RU" sz="2400" dirty="0" smtClean="0">
                <a:solidFill>
                  <a:srgbClr val="800000"/>
                </a:solidFill>
                <a:latin typeface="Book Antiqua" pitchFamily="18" charset="0"/>
              </a:rPr>
              <a:t> </a:t>
            </a:r>
            <a:r>
              <a:rPr lang="ru-RU" sz="2400" dirty="0">
                <a:solidFill>
                  <a:srgbClr val="800000"/>
                </a:solidFill>
                <a:latin typeface="Book Antiqua" pitchFamily="18" charset="0"/>
              </a:rPr>
              <a:t>формируются </a:t>
            </a:r>
            <a:endParaRPr lang="ru-RU" sz="2400" dirty="0" smtClean="0">
              <a:solidFill>
                <a:srgbClr val="800000"/>
              </a:solidFill>
              <a:latin typeface="Book Antiqua" pitchFamily="18" charset="0"/>
            </a:endParaRPr>
          </a:p>
          <a:p>
            <a:pPr algn="ctr"/>
            <a:r>
              <a:rPr lang="ru-RU" sz="2400" dirty="0" smtClean="0">
                <a:solidFill>
                  <a:srgbClr val="800000"/>
                </a:solidFill>
                <a:latin typeface="Book Antiqua" pitchFamily="18" charset="0"/>
              </a:rPr>
              <a:t>из </a:t>
            </a:r>
            <a:r>
              <a:rPr lang="ru-RU" sz="2400" dirty="0">
                <a:solidFill>
                  <a:srgbClr val="800000"/>
                </a:solidFill>
                <a:latin typeface="Book Antiqua" pitchFamily="18" charset="0"/>
              </a:rPr>
              <a:t>многих источников. </a:t>
            </a:r>
            <a:endParaRPr lang="ru-RU" sz="2400" dirty="0" smtClean="0">
              <a:solidFill>
                <a:srgbClr val="800000"/>
              </a:solidFill>
              <a:latin typeface="Book Antiqua" pitchFamily="18" charset="0"/>
            </a:endParaRPr>
          </a:p>
          <a:p>
            <a:pPr algn="ctr"/>
            <a:endParaRPr lang="ru-RU" sz="2400" dirty="0">
              <a:latin typeface="Book Antiqua" pitchFamily="18" charset="0"/>
            </a:endParaRPr>
          </a:p>
          <a:p>
            <a:pPr algn="ctr"/>
            <a:r>
              <a:rPr lang="ru-RU" sz="2400" dirty="0" smtClean="0">
                <a:solidFill>
                  <a:srgbClr val="660033"/>
                </a:solidFill>
                <a:latin typeface="Book Antiqua" pitchFamily="18" charset="0"/>
              </a:rPr>
              <a:t>К </a:t>
            </a:r>
            <a:r>
              <a:rPr lang="ru-RU" sz="2400" dirty="0">
                <a:solidFill>
                  <a:srgbClr val="660033"/>
                </a:solidFill>
                <a:latin typeface="Book Antiqua" pitchFamily="18" charset="0"/>
              </a:rPr>
              <a:t>ним относят справочники, учебные пособия, карты и атласы, научные отчеты с результатами географических исследований, статистические справочники с данными о развитии хозяйства страны, энциклопедии, словари, результаты географических </a:t>
            </a:r>
            <a:r>
              <a:rPr lang="ru-RU" sz="2400" dirty="0" smtClean="0">
                <a:solidFill>
                  <a:srgbClr val="660033"/>
                </a:solidFill>
                <a:latin typeface="Book Antiqua" pitchFamily="18" charset="0"/>
              </a:rPr>
              <a:t>исследований.</a:t>
            </a:r>
            <a:endParaRPr lang="ru-RU" sz="2400" dirty="0">
              <a:solidFill>
                <a:srgbClr val="660033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42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pptbackgrounds.net/uploads/3d-glass-objects-powerpoint-backgrou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260648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990099"/>
                </a:solidFill>
                <a:latin typeface="Book Antiqua" pitchFamily="18" charset="0"/>
              </a:rPr>
              <a:t>Географическая информационная система или геоинформационная система (ГИС)</a:t>
            </a:r>
            <a:r>
              <a:rPr lang="ru-RU" sz="2400" dirty="0">
                <a:latin typeface="Book Antiqua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Book Antiqua" pitchFamily="18" charset="0"/>
              </a:rPr>
              <a:t>- это информационная система, обеспечивающая сбор, хранение, обработку, анализ и отображение пространственных данных и связанных с ними непространственных, а также получение на их основе информации и знаний о географическом пространстве.</a:t>
            </a:r>
          </a:p>
        </p:txBody>
      </p:sp>
    </p:spTree>
    <p:extLst>
      <p:ext uri="{BB962C8B-B14F-4D97-AF65-F5344CB8AC3E}">
        <p14:creationId xmlns:p14="http://schemas.microsoft.com/office/powerpoint/2010/main" val="333003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900igr.net/datas/informatika/Microsoft-Office-PowerPoint-2003/0015-015-Microsoft-Office-PowerPoint-2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332656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FF00"/>
                </a:solidFill>
                <a:latin typeface="Book Antiqua" pitchFamily="18" charset="0"/>
              </a:rPr>
              <a:t>Применительно к ГИС под информацией понимается совокупность сведений, определяющих меру наших знаний об объекте</a:t>
            </a:r>
            <a:r>
              <a:rPr lang="ru-RU" sz="2400" dirty="0" smtClean="0">
                <a:solidFill>
                  <a:srgbClr val="00FF00"/>
                </a:solidFill>
                <a:latin typeface="Book Antiqua" pitchFamily="18" charset="0"/>
              </a:rPr>
              <a:t>.</a:t>
            </a:r>
          </a:p>
          <a:p>
            <a:pPr algn="ctr"/>
            <a:endParaRPr lang="ru-RU" sz="2400" dirty="0">
              <a:latin typeface="Book Antiqua" pitchFamily="18" charset="0"/>
            </a:endParaRPr>
          </a:p>
          <a:p>
            <a:pPr algn="ctr"/>
            <a:endParaRPr lang="ru-RU" sz="2400" dirty="0">
              <a:latin typeface="Book Antiqua" pitchFamily="18" charset="0"/>
            </a:endParaRPr>
          </a:p>
          <a:p>
            <a:pPr algn="ctr"/>
            <a:r>
              <a:rPr lang="ru-RU" sz="2400" dirty="0">
                <a:solidFill>
                  <a:srgbClr val="00FFFF"/>
                </a:solidFill>
                <a:latin typeface="Book Antiqua" pitchFamily="18" charset="0"/>
              </a:rPr>
              <a:t>По пространственному (территориальному) охвату</a:t>
            </a:r>
            <a:r>
              <a:rPr lang="ru-RU" sz="2400" dirty="0" smtClean="0">
                <a:solidFill>
                  <a:srgbClr val="00FFFF"/>
                </a:solidFill>
                <a:latin typeface="Book Antiqua" pitchFamily="18" charset="0"/>
              </a:rPr>
              <a:t>:</a:t>
            </a:r>
          </a:p>
          <a:p>
            <a:pPr algn="ctr"/>
            <a:endParaRPr lang="ru-RU" sz="2400" dirty="0">
              <a:solidFill>
                <a:srgbClr val="00FFFF"/>
              </a:solidFill>
              <a:latin typeface="Book Antiqua" pitchFamily="18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solidFill>
                  <a:srgbClr val="00FFFF"/>
                </a:solidFill>
                <a:latin typeface="Book Antiqua" pitchFamily="18" charset="0"/>
              </a:rPr>
              <a:t>глобальные </a:t>
            </a:r>
            <a:r>
              <a:rPr lang="ru-RU" sz="2400" dirty="0">
                <a:solidFill>
                  <a:srgbClr val="00FFFF"/>
                </a:solidFill>
                <a:latin typeface="Book Antiqua" pitchFamily="18" charset="0"/>
              </a:rPr>
              <a:t>(планетарные</a:t>
            </a:r>
            <a:r>
              <a:rPr lang="ru-RU" sz="2400" dirty="0" smtClean="0">
                <a:solidFill>
                  <a:srgbClr val="00FFFF"/>
                </a:solidFill>
                <a:latin typeface="Book Antiqua" pitchFamily="18" charset="0"/>
              </a:rPr>
              <a:t>);</a:t>
            </a:r>
          </a:p>
          <a:p>
            <a:pPr marL="342900" indent="-342900" algn="ctr">
              <a:buFontTx/>
              <a:buChar char="-"/>
            </a:pPr>
            <a:endParaRPr lang="ru-RU" sz="2400" dirty="0">
              <a:solidFill>
                <a:srgbClr val="00FFFF"/>
              </a:solidFill>
              <a:latin typeface="Book Antiqua" pitchFamily="18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solidFill>
                  <a:srgbClr val="00FFFF"/>
                </a:solidFill>
                <a:latin typeface="Book Antiqua" pitchFamily="18" charset="0"/>
              </a:rPr>
              <a:t>общенациональные;</a:t>
            </a:r>
          </a:p>
          <a:p>
            <a:pPr marL="342900" indent="-342900" algn="ctr">
              <a:buFontTx/>
              <a:buChar char="-"/>
            </a:pPr>
            <a:endParaRPr lang="ru-RU" sz="2400" dirty="0">
              <a:solidFill>
                <a:srgbClr val="00FFFF"/>
              </a:solidFill>
              <a:latin typeface="Book Antiqua" pitchFamily="18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solidFill>
                  <a:srgbClr val="00FFFF"/>
                </a:solidFill>
                <a:latin typeface="Book Antiqua" pitchFamily="18" charset="0"/>
              </a:rPr>
              <a:t>региональные;</a:t>
            </a:r>
          </a:p>
          <a:p>
            <a:pPr marL="342900" indent="-342900" algn="ctr">
              <a:buFontTx/>
              <a:buChar char="-"/>
            </a:pPr>
            <a:endParaRPr lang="ru-RU" sz="2400" dirty="0">
              <a:solidFill>
                <a:srgbClr val="00FFFF"/>
              </a:solidFill>
              <a:latin typeface="Book Antiqua" pitchFamily="18" charset="0"/>
            </a:endParaRPr>
          </a:p>
          <a:p>
            <a:pPr algn="ctr"/>
            <a:r>
              <a:rPr lang="ru-RU" sz="2400" dirty="0">
                <a:solidFill>
                  <a:srgbClr val="00FFFF"/>
                </a:solidFill>
                <a:latin typeface="Book Antiqua" pitchFamily="18" charset="0"/>
              </a:rPr>
              <a:t>- локальные (в том числе муниципальные).</a:t>
            </a:r>
          </a:p>
        </p:txBody>
      </p:sp>
    </p:spTree>
    <p:extLst>
      <p:ext uri="{BB962C8B-B14F-4D97-AF65-F5344CB8AC3E}">
        <p14:creationId xmlns:p14="http://schemas.microsoft.com/office/powerpoint/2010/main" val="405107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img.docstoccdn.com/thumb/orig/89524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09" y="0"/>
            <a:ext cx="91478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i="1" dirty="0">
                <a:solidFill>
                  <a:srgbClr val="FF0000"/>
                </a:solidFill>
                <a:latin typeface="Book Antiqua" pitchFamily="18" charset="0"/>
              </a:rPr>
              <a:t>Источники информации</a:t>
            </a:r>
            <a:endParaRPr lang="ru-RU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228975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980728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lvl="0" indent="177800" algn="ctr"/>
            <a:r>
              <a:rPr lang="ru-RU" sz="1600" spc="45" dirty="0">
                <a:solidFill>
                  <a:srgbClr val="0000FF"/>
                </a:solidFill>
                <a:latin typeface="Book Antiqua" pitchFamily="18" charset="0"/>
              </a:rPr>
              <a:t>Современный этап отличает­ся колоссальным объемом и потоком научной инфор­мации</a:t>
            </a:r>
            <a:r>
              <a:rPr lang="ru-RU" sz="1600" spc="45" dirty="0" smtClean="0">
                <a:solidFill>
                  <a:srgbClr val="0000FF"/>
                </a:solidFill>
                <a:latin typeface="Book Antiqua" pitchFamily="18" charset="0"/>
              </a:rPr>
              <a:t>.</a:t>
            </a:r>
          </a:p>
          <a:p>
            <a:pPr marL="12700" marR="12700" lvl="0" indent="177800" algn="ctr"/>
            <a:endParaRPr lang="ru-RU" sz="1600" spc="45" dirty="0">
              <a:solidFill>
                <a:srgbClr val="0000FF"/>
              </a:solidFill>
              <a:latin typeface="Book Antiqua" pitchFamily="18" charset="0"/>
            </a:endParaRPr>
          </a:p>
          <a:p>
            <a:pPr marL="12700" marR="12700" lvl="0" indent="177800" algn="ctr"/>
            <a:r>
              <a:rPr lang="ru-RU" sz="1600" spc="45" dirty="0">
                <a:solidFill>
                  <a:srgbClr val="0000FF"/>
                </a:solidFill>
                <a:latin typeface="Book Antiqua" pitchFamily="18" charset="0"/>
              </a:rPr>
              <a:t>Существуют два вида информации — документальные источники и непосредственные </a:t>
            </a:r>
            <a:r>
              <a:rPr lang="ru-RU" sz="1600" spc="45" dirty="0" smtClean="0">
                <a:solidFill>
                  <a:srgbClr val="0000FF"/>
                </a:solidFill>
                <a:latin typeface="Book Antiqua" pitchFamily="18" charset="0"/>
              </a:rPr>
              <a:t>обследования.</a:t>
            </a:r>
          </a:p>
          <a:p>
            <a:pPr marL="12700" marR="12700" lvl="0" indent="177800" algn="ctr"/>
            <a:endParaRPr lang="ru-RU" sz="1600" spc="45" dirty="0">
              <a:solidFill>
                <a:srgbClr val="0000FF"/>
              </a:solidFill>
              <a:latin typeface="Book Antiqua" pitchFamily="18" charset="0"/>
            </a:endParaRPr>
          </a:p>
          <a:p>
            <a:pPr marL="12700" marR="12700" lvl="0" indent="177800" algn="ctr"/>
            <a:r>
              <a:rPr lang="ru-RU" sz="1600" spc="45" dirty="0">
                <a:solidFill>
                  <a:srgbClr val="0000FF"/>
                </a:solidFill>
                <a:latin typeface="Book Antiqua" pitchFamily="18" charset="0"/>
              </a:rPr>
              <a:t>Огромное множество документальных источников ин­формации, которыми пользуются исследователи-геогра­фы, можно объединить в следующие группы</a:t>
            </a:r>
            <a:r>
              <a:rPr lang="ru-RU" sz="1600" spc="45" dirty="0" smtClean="0">
                <a:solidFill>
                  <a:srgbClr val="0000FF"/>
                </a:solidFill>
                <a:latin typeface="Book Antiqua" pitchFamily="18" charset="0"/>
              </a:rPr>
              <a:t>.</a:t>
            </a:r>
          </a:p>
          <a:p>
            <a:pPr marL="12700" marR="12700" lvl="0" indent="177800" algn="ctr"/>
            <a:endParaRPr lang="ru-RU" sz="1600" spc="45" dirty="0" smtClean="0">
              <a:solidFill>
                <a:srgbClr val="0000FF"/>
              </a:solidFill>
              <a:latin typeface="Book Antiqua" pitchFamily="18" charset="0"/>
            </a:endParaRPr>
          </a:p>
          <a:p>
            <a:pPr marL="12700" marR="12700" lvl="0" indent="177800" algn="ctr"/>
            <a:r>
              <a:rPr lang="ru-RU" sz="1600" spc="30" dirty="0">
                <a:solidFill>
                  <a:srgbClr val="0000FF"/>
                </a:solidFill>
                <a:latin typeface="Book Antiqua" pitchFamily="18" charset="0"/>
              </a:rPr>
              <a:t>Документальные опубликованные материалы,</a:t>
            </a:r>
            <a:r>
              <a:rPr lang="ru-RU" sz="1600" spc="45" dirty="0">
                <a:solidFill>
                  <a:srgbClr val="0000FF"/>
                </a:solidFill>
                <a:latin typeface="Book Antiqua" pitchFamily="18" charset="0"/>
              </a:rPr>
              <a:t> среди них</a:t>
            </a:r>
            <a:r>
              <a:rPr lang="ru-RU" sz="1600" spc="45" dirty="0" smtClean="0">
                <a:solidFill>
                  <a:srgbClr val="0000FF"/>
                </a:solidFill>
                <a:latin typeface="Book Antiqua" pitchFamily="18" charset="0"/>
              </a:rPr>
              <a:t>:</a:t>
            </a:r>
          </a:p>
          <a:p>
            <a:pPr marL="12700" marR="12700" lvl="0" indent="177800" algn="ctr"/>
            <a:endParaRPr lang="ru-RU" sz="1600" spc="30" dirty="0">
              <a:solidFill>
                <a:prstClr val="black"/>
              </a:solidFill>
              <a:latin typeface="Book Antiqua" pitchFamily="18" charset="0"/>
            </a:endParaRPr>
          </a:p>
          <a:p>
            <a:pPr marL="285750" marR="12700" lvl="0" indent="-285750" algn="ctr">
              <a:buClr>
                <a:srgbClr val="000000"/>
              </a:buClr>
              <a:buSzPts val="950"/>
              <a:buFont typeface="Wingdings" pitchFamily="2" charset="2"/>
              <a:buChar char="Ø"/>
              <a:tabLst>
                <a:tab pos="382905" algn="l"/>
              </a:tabLst>
            </a:pPr>
            <a:r>
              <a:rPr lang="ru-RU" sz="1600" spc="45" dirty="0">
                <a:solidFill>
                  <a:srgbClr val="990099"/>
                </a:solidFill>
                <a:latin typeface="Book Antiqua" pitchFamily="18" charset="0"/>
              </a:rPr>
              <a:t>директивные документы (материалы съездов и </a:t>
            </a:r>
            <a:r>
              <a:rPr lang="ru-RU" sz="1600" spc="45" dirty="0" smtClean="0">
                <a:solidFill>
                  <a:srgbClr val="990099"/>
                </a:solidFill>
                <a:latin typeface="Book Antiqua" pitchFamily="18" charset="0"/>
              </a:rPr>
              <a:t>пленумов, </a:t>
            </a:r>
            <a:r>
              <a:rPr lang="ru-RU" sz="1600" spc="45" dirty="0">
                <a:solidFill>
                  <a:srgbClr val="990099"/>
                </a:solidFill>
                <a:latin typeface="Book Antiqua" pitchFamily="18" charset="0"/>
              </a:rPr>
              <a:t>сессий Верховного Совета, </a:t>
            </a:r>
            <a:r>
              <a:rPr lang="ru-RU" sz="1600" spc="45" dirty="0" smtClean="0">
                <a:solidFill>
                  <a:srgbClr val="990099"/>
                </a:solidFill>
                <a:latin typeface="Book Antiqua" pitchFamily="18" charset="0"/>
              </a:rPr>
              <a:t>государственные </a:t>
            </a:r>
            <a:r>
              <a:rPr lang="ru-RU" sz="1600" spc="45" dirty="0">
                <a:solidFill>
                  <a:srgbClr val="990099"/>
                </a:solidFill>
                <a:latin typeface="Book Antiqua" pitchFamily="18" charset="0"/>
              </a:rPr>
              <a:t>планы экономического и социального развития </a:t>
            </a:r>
            <a:r>
              <a:rPr lang="ru-RU" sz="1600" spc="45" dirty="0" smtClean="0">
                <a:solidFill>
                  <a:srgbClr val="990099"/>
                </a:solidFill>
                <a:latin typeface="Book Antiqua" pitchFamily="18" charset="0"/>
              </a:rPr>
              <a:t>страны, </a:t>
            </a:r>
            <a:r>
              <a:rPr lang="ru-RU" sz="1600" spc="45" dirty="0">
                <a:solidFill>
                  <a:srgbClr val="990099"/>
                </a:solidFill>
                <a:latin typeface="Book Antiqua" pitchFamily="18" charset="0"/>
              </a:rPr>
              <a:t>сводки о выполнении госу­дарственных планов и т. д</a:t>
            </a:r>
            <a:r>
              <a:rPr lang="ru-RU" sz="1600" spc="45" dirty="0" smtClean="0">
                <a:solidFill>
                  <a:srgbClr val="990099"/>
                </a:solidFill>
                <a:latin typeface="Book Antiqua" pitchFamily="18" charset="0"/>
              </a:rPr>
              <a:t>.);</a:t>
            </a:r>
          </a:p>
          <a:p>
            <a:pPr marL="285750" marR="12700" lvl="0" indent="-285750" algn="ctr">
              <a:buClr>
                <a:srgbClr val="000000"/>
              </a:buClr>
              <a:buSzPts val="950"/>
              <a:buFont typeface="Wingdings" pitchFamily="2" charset="2"/>
              <a:buChar char="Ø"/>
              <a:tabLst>
                <a:tab pos="382905" algn="l"/>
              </a:tabLst>
            </a:pPr>
            <a:endParaRPr lang="ru-RU" sz="1600" spc="45" dirty="0">
              <a:solidFill>
                <a:srgbClr val="990099"/>
              </a:solidFill>
              <a:latin typeface="Book Antiqua" pitchFamily="18" charset="0"/>
            </a:endParaRPr>
          </a:p>
          <a:p>
            <a:pPr marL="285750" marR="12700" lvl="0" indent="-285750" algn="ctr">
              <a:buClr>
                <a:srgbClr val="000000"/>
              </a:buClr>
              <a:buSzPts val="950"/>
              <a:buFont typeface="Wingdings" pitchFamily="2" charset="2"/>
              <a:buChar char="Ø"/>
              <a:tabLst>
                <a:tab pos="387350" algn="l"/>
              </a:tabLst>
            </a:pPr>
            <a:r>
              <a:rPr lang="ru-RU" sz="1600" spc="45" dirty="0">
                <a:solidFill>
                  <a:srgbClr val="990099"/>
                </a:solidFill>
                <a:latin typeface="Book Antiqua" pitchFamily="18" charset="0"/>
              </a:rPr>
              <a:t>статистические публикации (справочники, бюлле­тени, ежегодники, сводки); особую ценность представля­ет статистический </a:t>
            </a:r>
            <a:r>
              <a:rPr lang="ru-RU" sz="1600" spc="45" dirty="0" smtClean="0">
                <a:solidFill>
                  <a:srgbClr val="990099"/>
                </a:solidFill>
                <a:latin typeface="Book Antiqua" pitchFamily="18" charset="0"/>
              </a:rPr>
              <a:t>ежегодник; </a:t>
            </a:r>
          </a:p>
          <a:p>
            <a:pPr marL="285750" marR="12700" lvl="0" indent="-285750" algn="ctr">
              <a:buClr>
                <a:srgbClr val="000000"/>
              </a:buClr>
              <a:buSzPts val="950"/>
              <a:buFont typeface="Wingdings" pitchFamily="2" charset="2"/>
              <a:buChar char="Ø"/>
              <a:tabLst>
                <a:tab pos="387350" algn="l"/>
              </a:tabLst>
            </a:pPr>
            <a:endParaRPr lang="ru-RU" sz="1600" spc="45" dirty="0">
              <a:solidFill>
                <a:srgbClr val="990099"/>
              </a:solidFill>
              <a:latin typeface="Book Antiqua" pitchFamily="18" charset="0"/>
            </a:endParaRPr>
          </a:p>
          <a:p>
            <a:pPr marL="285750" marR="12700" lvl="0" indent="-285750" algn="ctr">
              <a:buClr>
                <a:srgbClr val="000000"/>
              </a:buClr>
              <a:buSzPts val="950"/>
              <a:buFont typeface="Wingdings" pitchFamily="2" charset="2"/>
              <a:buChar char="Ø"/>
              <a:tabLst>
                <a:tab pos="387350" algn="l"/>
              </a:tabLst>
            </a:pPr>
            <a:r>
              <a:rPr lang="ru-RU" sz="1600" spc="45" dirty="0" smtClean="0">
                <a:solidFill>
                  <a:srgbClr val="990099"/>
                </a:solidFill>
                <a:latin typeface="Book Antiqua" pitchFamily="18" charset="0"/>
              </a:rPr>
              <a:t>материалы</a:t>
            </a:r>
            <a:r>
              <a:rPr lang="ru-RU" sz="1600" spc="45" dirty="0">
                <a:solidFill>
                  <a:srgbClr val="990099"/>
                </a:solidFill>
                <a:latin typeface="Book Antiqua" pitchFamily="18" charset="0"/>
              </a:rPr>
              <a:t>, посвященные экономической интеграции и </a:t>
            </a:r>
            <a:r>
              <a:rPr lang="ru-RU" sz="1600" spc="45" dirty="0" smtClean="0">
                <a:solidFill>
                  <a:srgbClr val="990099"/>
                </a:solidFill>
                <a:latin typeface="Book Antiqua" pitchFamily="18" charset="0"/>
              </a:rPr>
              <a:t>деятельности;</a:t>
            </a:r>
          </a:p>
          <a:p>
            <a:pPr marR="12700" lvl="0" algn="ctr">
              <a:buClr>
                <a:srgbClr val="000000"/>
              </a:buClr>
              <a:buSzPts val="950"/>
              <a:tabLst>
                <a:tab pos="387350" algn="l"/>
              </a:tabLst>
            </a:pPr>
            <a:endParaRPr lang="ru-RU" sz="1600" spc="45" dirty="0">
              <a:solidFill>
                <a:prstClr val="black"/>
              </a:solidFill>
              <a:latin typeface="Book Antiqua" pitchFamily="18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228975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31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aragt3.com/wp-content/uploads/2011/04/powerpoint-backgrounds-free-powerpoint-templates-559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307538"/>
            <a:ext cx="65527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algn="ctr">
              <a:buClr>
                <a:srgbClr val="000000"/>
              </a:buClr>
              <a:buSzPts val="950"/>
              <a:tabLst>
                <a:tab pos="387350" algn="l"/>
              </a:tabLst>
            </a:pPr>
            <a:r>
              <a:rPr lang="ru-RU" spc="45" dirty="0" smtClean="0">
                <a:solidFill>
                  <a:srgbClr val="00FF00"/>
                </a:solidFill>
                <a:latin typeface="Book Antiqua" pitchFamily="18" charset="0"/>
              </a:rPr>
              <a:t>Самым </a:t>
            </a:r>
            <a:r>
              <a:rPr lang="ru-RU" spc="45" dirty="0">
                <a:solidFill>
                  <a:srgbClr val="00FF00"/>
                </a:solidFill>
                <a:latin typeface="Book Antiqua" pitchFamily="18" charset="0"/>
              </a:rPr>
              <a:t>достоверным и по­дробным источником информации являются переписи, материалы которых публикуются периодически (перепи­си населения, жилого фонда и др.). </a:t>
            </a:r>
            <a:endParaRPr lang="ru-RU" spc="45" dirty="0" smtClean="0">
              <a:solidFill>
                <a:srgbClr val="00FF00"/>
              </a:solidFill>
              <a:latin typeface="Book Antiqua" pitchFamily="18" charset="0"/>
            </a:endParaRPr>
          </a:p>
          <a:p>
            <a:pPr marR="12700" algn="ctr">
              <a:buClr>
                <a:srgbClr val="000000"/>
              </a:buClr>
              <a:buSzPts val="950"/>
              <a:tabLst>
                <a:tab pos="387350" algn="l"/>
              </a:tabLst>
            </a:pPr>
            <a:endParaRPr lang="ru-RU" spc="45" dirty="0" smtClean="0">
              <a:solidFill>
                <a:prstClr val="black"/>
              </a:solidFill>
              <a:latin typeface="Book Antiqua" pitchFamily="18" charset="0"/>
            </a:endParaRPr>
          </a:p>
          <a:p>
            <a:pPr marL="285750" marR="12700" lvl="0" indent="-285750" algn="ctr">
              <a:buClr>
                <a:srgbClr val="000000"/>
              </a:buClr>
              <a:buSzPts val="950"/>
              <a:buFont typeface="Wingdings" pitchFamily="2" charset="2"/>
              <a:buChar char="Ø"/>
              <a:tabLst>
                <a:tab pos="387350" algn="l"/>
              </a:tabLst>
            </a:pPr>
            <a:r>
              <a:rPr lang="ru-RU" spc="45" dirty="0" smtClean="0">
                <a:solidFill>
                  <a:srgbClr val="00FFFF"/>
                </a:solidFill>
                <a:latin typeface="Book Antiqua" pitchFamily="18" charset="0"/>
              </a:rPr>
              <a:t>периодические географические и экономические издания;</a:t>
            </a:r>
          </a:p>
          <a:p>
            <a:pPr marL="285750" marR="12700" lvl="0" indent="-285750" algn="ctr">
              <a:buClr>
                <a:srgbClr val="000000"/>
              </a:buClr>
              <a:buSzPts val="950"/>
              <a:buFont typeface="Wingdings" pitchFamily="2" charset="2"/>
              <a:buChar char="Ø"/>
              <a:tabLst>
                <a:tab pos="387350" algn="l"/>
              </a:tabLst>
            </a:pPr>
            <a:r>
              <a:rPr lang="ru-RU" spc="45" dirty="0">
                <a:solidFill>
                  <a:srgbClr val="00FFFF"/>
                </a:solidFill>
                <a:latin typeface="Book Antiqua" pitchFamily="18" charset="0"/>
                <a:ea typeface="Times New Roman"/>
              </a:rPr>
              <a:t>э</a:t>
            </a:r>
            <a:r>
              <a:rPr lang="ru-RU" spc="45" dirty="0" smtClean="0">
                <a:solidFill>
                  <a:srgbClr val="00FFFF"/>
                </a:solidFill>
                <a:latin typeface="Book Antiqua" pitchFamily="18" charset="0"/>
                <a:ea typeface="Times New Roman"/>
              </a:rPr>
              <a:t>нциклопедические издания.</a:t>
            </a:r>
          </a:p>
          <a:p>
            <a:pPr marR="12700" lvl="0" algn="ctr">
              <a:buClr>
                <a:srgbClr val="000000"/>
              </a:buClr>
              <a:buSzPts val="950"/>
              <a:tabLst>
                <a:tab pos="387350" algn="l"/>
              </a:tabLst>
            </a:pPr>
            <a:endParaRPr lang="ru-RU" spc="45" dirty="0">
              <a:solidFill>
                <a:prstClr val="black"/>
              </a:solidFill>
              <a:latin typeface="Book Antiqua" pitchFamily="18" charset="0"/>
              <a:ea typeface="Times New Roman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08338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35596" y="2872931"/>
            <a:ext cx="73448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lvl="0" indent="203200" algn="ctr"/>
            <a:r>
              <a:rPr lang="ru-RU" spc="30" dirty="0" smtClean="0">
                <a:solidFill>
                  <a:srgbClr val="FFC000"/>
                </a:solidFill>
                <a:latin typeface="Book Antiqua" pitchFamily="18" charset="0"/>
              </a:rPr>
              <a:t>Неопубликованные </a:t>
            </a:r>
            <a:r>
              <a:rPr lang="ru-RU" spc="30" dirty="0">
                <a:solidFill>
                  <a:srgbClr val="FFC000"/>
                </a:solidFill>
                <a:latin typeface="Book Antiqua" pitchFamily="18" charset="0"/>
              </a:rPr>
              <a:t>статистические материалы</a:t>
            </a:r>
            <a:r>
              <a:rPr lang="ru-RU" spc="30" dirty="0" smtClean="0">
                <a:solidFill>
                  <a:srgbClr val="FFC000"/>
                </a:solidFill>
                <a:latin typeface="Book Antiqua" pitchFamily="18" charset="0"/>
              </a:rPr>
              <a:t>:</a:t>
            </a:r>
          </a:p>
          <a:p>
            <a:pPr marL="25400" lvl="0" indent="203200" algn="ctr"/>
            <a:endParaRPr lang="ru-RU" spc="30" dirty="0">
              <a:solidFill>
                <a:srgbClr val="FFC000"/>
              </a:solidFill>
              <a:latin typeface="Book Antiqua" pitchFamily="18" charset="0"/>
            </a:endParaRPr>
          </a:p>
          <a:p>
            <a:pPr marL="342900" marR="25400" lvl="0" indent="-342900" algn="ctr">
              <a:buClr>
                <a:srgbClr val="000000"/>
              </a:buClr>
              <a:buSzPts val="950"/>
              <a:buFont typeface="Wingdings" pitchFamily="2" charset="2"/>
              <a:buChar char="v"/>
              <a:tabLst>
                <a:tab pos="427990" algn="l"/>
              </a:tabLst>
            </a:pPr>
            <a:r>
              <a:rPr lang="ru-RU" spc="45" dirty="0">
                <a:solidFill>
                  <a:srgbClr val="FFC000"/>
                </a:solidFill>
                <a:latin typeface="Book Antiqua" pitchFamily="18" charset="0"/>
              </a:rPr>
              <a:t>отчетные документы </a:t>
            </a:r>
            <a:r>
              <a:rPr lang="ru-RU" spc="45" dirty="0" smtClean="0">
                <a:solidFill>
                  <a:srgbClr val="FFC000"/>
                </a:solidFill>
                <a:latin typeface="Book Antiqua" pitchFamily="18" charset="0"/>
              </a:rPr>
              <a:t>(годовые</a:t>
            </a:r>
            <a:r>
              <a:rPr lang="ru-RU" spc="45" dirty="0">
                <a:solidFill>
                  <a:srgbClr val="FFC000"/>
                </a:solidFill>
                <a:latin typeface="Book Antiqua" pitchFamily="18" charset="0"/>
              </a:rPr>
              <a:t>, квартальные отче­ты предприятий, организаций, колхозов и совхозов</a:t>
            </a:r>
            <a:r>
              <a:rPr lang="ru-RU" spc="45" dirty="0" smtClean="0">
                <a:solidFill>
                  <a:srgbClr val="FFC000"/>
                </a:solidFill>
                <a:latin typeface="Book Antiqua" pitchFamily="18" charset="0"/>
              </a:rPr>
              <a:t>);</a:t>
            </a:r>
          </a:p>
          <a:p>
            <a:pPr marL="342900" marR="25400" lvl="0" indent="-342900" algn="ctr">
              <a:buClr>
                <a:srgbClr val="000000"/>
              </a:buClr>
              <a:buSzPts val="950"/>
              <a:buFont typeface="Wingdings" pitchFamily="2" charset="2"/>
              <a:buChar char="v"/>
              <a:tabLst>
                <a:tab pos="427990" algn="l"/>
              </a:tabLst>
            </a:pPr>
            <a:endParaRPr lang="ru-RU" spc="45" dirty="0">
              <a:solidFill>
                <a:srgbClr val="FFC000"/>
              </a:solidFill>
              <a:latin typeface="Book Antiqua" pitchFamily="18" charset="0"/>
            </a:endParaRPr>
          </a:p>
          <a:p>
            <a:pPr marL="342900" marR="25400" lvl="0" indent="-342900" algn="ctr">
              <a:buClr>
                <a:srgbClr val="000000"/>
              </a:buClr>
              <a:buSzPts val="950"/>
              <a:buFont typeface="Wingdings" pitchFamily="2" charset="2"/>
              <a:buChar char="v"/>
              <a:tabLst>
                <a:tab pos="422910" algn="l"/>
              </a:tabLst>
            </a:pPr>
            <a:r>
              <a:rPr lang="ru-RU" spc="45" dirty="0">
                <a:solidFill>
                  <a:srgbClr val="FFC000"/>
                </a:solidFill>
                <a:latin typeface="Book Antiqua" pitchFamily="18" charset="0"/>
              </a:rPr>
              <a:t>плановые материалы учреждений, предприятий, министерств</a:t>
            </a:r>
            <a:r>
              <a:rPr lang="ru-RU" spc="45" dirty="0" smtClean="0">
                <a:solidFill>
                  <a:srgbClr val="FFC000"/>
                </a:solidFill>
                <a:latin typeface="Book Antiqua" pitchFamily="18" charset="0"/>
              </a:rPr>
              <a:t>;</a:t>
            </a:r>
          </a:p>
          <a:p>
            <a:pPr marL="342900" marR="25400" lvl="0" indent="-342900" algn="ctr">
              <a:buClr>
                <a:srgbClr val="000000"/>
              </a:buClr>
              <a:buSzPts val="950"/>
              <a:buFont typeface="Wingdings" pitchFamily="2" charset="2"/>
              <a:buChar char="v"/>
              <a:tabLst>
                <a:tab pos="422910" algn="l"/>
              </a:tabLst>
            </a:pPr>
            <a:endParaRPr lang="ru-RU" spc="45" dirty="0">
              <a:solidFill>
                <a:srgbClr val="FFC000"/>
              </a:solidFill>
              <a:latin typeface="Book Antiqua" pitchFamily="18" charset="0"/>
            </a:endParaRPr>
          </a:p>
          <a:p>
            <a:pPr marL="342900" marR="25400" lvl="0" indent="-342900" algn="ctr">
              <a:buClr>
                <a:srgbClr val="000000"/>
              </a:buClr>
              <a:buSzPts val="950"/>
              <a:buFont typeface="Wingdings" pitchFamily="2" charset="2"/>
              <a:buChar char="v"/>
              <a:tabLst>
                <a:tab pos="427990" algn="l"/>
              </a:tabLst>
            </a:pPr>
            <a:r>
              <a:rPr lang="ru-RU" spc="45" dirty="0">
                <a:solidFill>
                  <a:srgbClr val="FFC000"/>
                </a:solidFill>
                <a:latin typeface="Book Antiqua" pitchFamily="18" charset="0"/>
              </a:rPr>
              <a:t>периодическая отчетность министерств, ведомств, организаций</a:t>
            </a:r>
            <a:r>
              <a:rPr lang="ru-RU" spc="45" dirty="0" smtClean="0">
                <a:solidFill>
                  <a:srgbClr val="FFC000"/>
                </a:solidFill>
                <a:latin typeface="Book Antiqua" pitchFamily="18" charset="0"/>
              </a:rPr>
              <a:t>;</a:t>
            </a:r>
          </a:p>
          <a:p>
            <a:pPr marL="342900" marR="25400" lvl="0" indent="-342900" algn="ctr">
              <a:buClr>
                <a:srgbClr val="000000"/>
              </a:buClr>
              <a:buSzPts val="950"/>
              <a:buFont typeface="Wingdings" pitchFamily="2" charset="2"/>
              <a:buChar char="v"/>
              <a:tabLst>
                <a:tab pos="427990" algn="l"/>
              </a:tabLst>
            </a:pPr>
            <a:endParaRPr lang="ru-RU" spc="45" dirty="0">
              <a:solidFill>
                <a:srgbClr val="FFC000"/>
              </a:solidFill>
              <a:latin typeface="Book Antiqua" pitchFamily="18" charset="0"/>
            </a:endParaRPr>
          </a:p>
          <a:p>
            <a:pPr marL="342900" marR="25400" lvl="0" indent="-342900" algn="ctr">
              <a:buClr>
                <a:srgbClr val="000000"/>
              </a:buClr>
              <a:buSzPts val="950"/>
              <a:buFont typeface="Wingdings" pitchFamily="2" charset="2"/>
              <a:buChar char="v"/>
              <a:tabLst>
                <a:tab pos="427990" algn="l"/>
              </a:tabLst>
            </a:pPr>
            <a:r>
              <a:rPr lang="ru-RU" spc="45" dirty="0">
                <a:solidFill>
                  <a:srgbClr val="FFC000"/>
                </a:solidFill>
                <a:latin typeface="Book Antiqua" pitchFamily="18" charset="0"/>
              </a:rPr>
              <a:t>материалы сельсоветов, колхозов, предприятий, домоуправлений, загсов, органов милиции и т. д.</a:t>
            </a:r>
            <a:endParaRPr lang="ru-RU" spc="45" dirty="0">
              <a:solidFill>
                <a:srgbClr val="FFC000"/>
              </a:solidFill>
              <a:latin typeface="Book Antiqua" pitchFamily="18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859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Microsoft Powerpoint 2007 Free Download Softonic Content Management System Help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08338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0546" y="620688"/>
            <a:ext cx="788290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marR="25400" lvl="0" indent="203200" algn="ctr"/>
            <a:r>
              <a:rPr lang="ru-RU" spc="30" dirty="0">
                <a:solidFill>
                  <a:srgbClr val="990099"/>
                </a:solidFill>
                <a:latin typeface="Book Antiqua" pitchFamily="18" charset="0"/>
              </a:rPr>
              <a:t>Карты</a:t>
            </a:r>
            <a:r>
              <a:rPr lang="ru-RU" spc="45" dirty="0">
                <a:solidFill>
                  <a:srgbClr val="990099"/>
                </a:solidFill>
                <a:latin typeface="Book Antiqua" pitchFamily="18" charset="0"/>
              </a:rPr>
              <a:t> </a:t>
            </a:r>
            <a:r>
              <a:rPr lang="ru-RU" spc="45" dirty="0">
                <a:solidFill>
                  <a:srgbClr val="0000FF"/>
                </a:solidFill>
                <a:latin typeface="Book Antiqua" pitchFamily="18" charset="0"/>
              </a:rPr>
              <a:t>часто служат бесценным источником информа­ции, например топографические, отражающие подробно­сти ландшафтов, размер и планировку поселений, тран­спортной сети; карты-планы городов и целых урбанизи­рованных зон; картосхемы плановых и проектных орга­низаций; тематические специальные карты (почвенные, геологические, агроклиматические и др</a:t>
            </a:r>
            <a:r>
              <a:rPr lang="ru-RU" spc="45" dirty="0" smtClean="0">
                <a:solidFill>
                  <a:srgbClr val="0000FF"/>
                </a:solidFill>
                <a:latin typeface="Book Antiqua" pitchFamily="18" charset="0"/>
              </a:rPr>
              <a:t>.).</a:t>
            </a:r>
          </a:p>
          <a:p>
            <a:pPr marL="25400" marR="25400" lvl="0" indent="203200" algn="ctr"/>
            <a:endParaRPr lang="ru-RU" spc="45" dirty="0" smtClean="0">
              <a:solidFill>
                <a:srgbClr val="0000FF"/>
              </a:solidFill>
              <a:latin typeface="Book Antiqua" pitchFamily="18" charset="0"/>
            </a:endParaRPr>
          </a:p>
          <a:p>
            <a:pPr marL="25400" marR="25400" indent="203200" algn="ctr"/>
            <a:r>
              <a:rPr lang="ru-RU" spc="30" dirty="0">
                <a:solidFill>
                  <a:srgbClr val="990099"/>
                </a:solidFill>
                <a:latin typeface="Book Antiqua" pitchFamily="18" charset="0"/>
              </a:rPr>
              <a:t>Аэрофотоснимки</a:t>
            </a:r>
            <a:r>
              <a:rPr lang="ru-RU" spc="45" dirty="0">
                <a:solidFill>
                  <a:srgbClr val="0000FF"/>
                </a:solidFill>
                <a:latin typeface="Book Antiqua" pitchFamily="18" charset="0"/>
              </a:rPr>
              <a:t> можно использовать и как источник данных, и для целей интерпретации. Они показывают все видимые детали природных и культурных ландшафтов, форм расселения, транспортных линий и потоков. Поэто­му владение техникой дешифрирования — необходимое условие подготовки географов</a:t>
            </a:r>
            <a:r>
              <a:rPr lang="ru-RU" spc="45" dirty="0" smtClean="0">
                <a:solidFill>
                  <a:srgbClr val="0000FF"/>
                </a:solidFill>
                <a:latin typeface="Book Antiqua" pitchFamily="18" charset="0"/>
              </a:rPr>
              <a:t>.</a:t>
            </a:r>
          </a:p>
          <a:p>
            <a:pPr marL="25400" marR="25400" indent="203200" algn="ctr"/>
            <a:endParaRPr lang="ru-RU" spc="45" dirty="0">
              <a:solidFill>
                <a:srgbClr val="0000FF"/>
              </a:solidFill>
              <a:latin typeface="Book Antiqua" pitchFamily="18" charset="0"/>
              <a:ea typeface="Times New Roman"/>
            </a:endParaRPr>
          </a:p>
          <a:p>
            <a:pPr marL="25400" marR="25400" indent="203200" algn="ctr"/>
            <a:r>
              <a:rPr lang="ru-RU" spc="30" dirty="0">
                <a:solidFill>
                  <a:srgbClr val="990099"/>
                </a:solidFill>
                <a:latin typeface="Book Antiqua" pitchFamily="18" charset="0"/>
              </a:rPr>
              <a:t>Прочие источники информации.</a:t>
            </a:r>
            <a:r>
              <a:rPr lang="ru-RU" spc="45" dirty="0">
                <a:solidFill>
                  <a:srgbClr val="990099"/>
                </a:solidFill>
                <a:latin typeface="Book Antiqua" pitchFamily="18" charset="0"/>
              </a:rPr>
              <a:t> </a:t>
            </a:r>
            <a:r>
              <a:rPr lang="ru-RU" spc="45" dirty="0">
                <a:solidFill>
                  <a:srgbClr val="0000FF"/>
                </a:solidFill>
                <a:latin typeface="Book Antiqua" pitchFamily="18" charset="0"/>
              </a:rPr>
              <a:t>К ним относятся ма­териалы музеев, библиотек, архивов, адресные справоч­ники, </a:t>
            </a:r>
            <a:endParaRPr lang="ru-RU" spc="45" dirty="0" smtClean="0">
              <a:solidFill>
                <a:srgbClr val="0000FF"/>
              </a:solidFill>
              <a:latin typeface="Book Antiqua" pitchFamily="18" charset="0"/>
            </a:endParaRPr>
          </a:p>
          <a:p>
            <a:pPr marL="25400" marR="25400" indent="203200" algn="ctr"/>
            <a:r>
              <a:rPr lang="ru-RU" spc="45" dirty="0" smtClean="0">
                <a:solidFill>
                  <a:srgbClr val="0000FF"/>
                </a:solidFill>
                <a:latin typeface="Book Antiqua" pitchFamily="18" charset="0"/>
              </a:rPr>
              <a:t>путеводители</a:t>
            </a:r>
            <a:r>
              <a:rPr lang="ru-RU" spc="45" dirty="0">
                <a:solidFill>
                  <a:srgbClr val="0000FF"/>
                </a:solidFill>
                <a:latin typeface="Book Antiqua" pitchFamily="18" charset="0"/>
              </a:rPr>
              <a:t>, расписания движения транспорта.</a:t>
            </a:r>
            <a:endParaRPr lang="ru-RU" spc="45" dirty="0">
              <a:solidFill>
                <a:srgbClr val="0000FF"/>
              </a:solidFill>
              <a:latin typeface="Book Antiqua" pitchFamily="18" charset="0"/>
              <a:ea typeface="Times New Roman"/>
            </a:endParaRPr>
          </a:p>
          <a:p>
            <a:pPr marL="25400" marR="25400" lvl="0" indent="203200" algn="ctr"/>
            <a:endParaRPr lang="ru-RU" spc="45" dirty="0">
              <a:solidFill>
                <a:prstClr val="black"/>
              </a:solidFill>
              <a:latin typeface="Book Antiqua" pitchFamily="18" charset="0"/>
              <a:ea typeface="Times New Roman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338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224213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33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01AD37-C699-49E8-A7E5-6B4D44FFFCE2}"/>
</file>

<file path=customXml/itemProps2.xml><?xml version="1.0" encoding="utf-8"?>
<ds:datastoreItem xmlns:ds="http://schemas.openxmlformats.org/officeDocument/2006/customXml" ds:itemID="{14C4DB70-0EFD-413C-9B8F-BCB8AB2A16FC}"/>
</file>

<file path=customXml/itemProps3.xml><?xml version="1.0" encoding="utf-8"?>
<ds:datastoreItem xmlns:ds="http://schemas.openxmlformats.org/officeDocument/2006/customXml" ds:itemID="{12C26F3E-7D2E-42C0-8782-CDDDBFC4A936}"/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488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Глобальный, региональный  и локальный уровни геоинформации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 информации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Глобальный, региональный  и локальный уровни геоинформации</dc:title>
  <dc:creator>ййй</dc:creator>
  <cp:lastModifiedBy>Marina</cp:lastModifiedBy>
  <cp:revision>13</cp:revision>
  <dcterms:created xsi:type="dcterms:W3CDTF">2015-03-02T16:03:41Z</dcterms:created>
  <dcterms:modified xsi:type="dcterms:W3CDTF">2015-12-01T16:55:51Z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